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65" r:id="rId5"/>
    <p:sldId id="267" r:id="rId6"/>
    <p:sldId id="268" r:id="rId7"/>
    <p:sldId id="271" r:id="rId8"/>
    <p:sldId id="269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6327"/>
  </p:normalViewPr>
  <p:slideViewPr>
    <p:cSldViewPr snapToGrid="0">
      <p:cViewPr varScale="1">
        <p:scale>
          <a:sx n="96" d="100"/>
          <a:sy n="96" d="100"/>
        </p:scale>
        <p:origin x="132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Test Accuracy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Baseline</c:v>
                </c:pt>
                <c:pt idx="1">
                  <c:v>Best challenger           (277k parm.)</c:v>
                </c:pt>
                <c:pt idx="2">
                  <c:v>Transfer Model</c:v>
                </c:pt>
                <c:pt idx="3">
                  <c:v>6MM parm. Model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0.62439999999999996</c:v>
                </c:pt>
                <c:pt idx="1">
                  <c:v>0.84309999999999996</c:v>
                </c:pt>
                <c:pt idx="2">
                  <c:v>0.85219999999999996</c:v>
                </c:pt>
                <c:pt idx="3">
                  <c:v>0.88229999999999997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F6-8B4F-B359-7E3DEF79D9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40"/>
        <c:overlap val="100"/>
        <c:axId val="109254431"/>
        <c:axId val="109778767"/>
      </c:barChart>
      <c:catAx>
        <c:axId val="109254431"/>
        <c:scaling>
          <c:orientation val="minMax"/>
        </c:scaling>
        <c:delete val="0"/>
        <c:axPos val="b"/>
        <c:numFmt formatCode="#,##0.0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778767"/>
        <c:crosses val="autoZero"/>
        <c:auto val="1"/>
        <c:lblAlgn val="ctr"/>
        <c:lblOffset val="100"/>
        <c:noMultiLvlLbl val="0"/>
      </c:catAx>
      <c:valAx>
        <c:axId val="109778767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092544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Test Loss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Baseline</c:v>
                </c:pt>
                <c:pt idx="1">
                  <c:v>Best challenger           (277k parm.)</c:v>
                </c:pt>
                <c:pt idx="2">
                  <c:v>Transfer Model</c:v>
                </c:pt>
                <c:pt idx="3">
                  <c:v>6MM parm. Model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1.1200000000000001</c:v>
                </c:pt>
                <c:pt idx="1">
                  <c:v>0.47</c:v>
                </c:pt>
                <c:pt idx="2">
                  <c:v>0.5</c:v>
                </c:pt>
                <c:pt idx="3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46-4EC3-B3CB-78F5DBA4581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40"/>
        <c:overlap val="100"/>
        <c:axId val="1768556176"/>
        <c:axId val="1768548976"/>
      </c:barChart>
      <c:valAx>
        <c:axId val="1768548976"/>
        <c:scaling>
          <c:orientation val="minMax"/>
        </c:scaling>
        <c:delete val="1"/>
        <c:axPos val="r"/>
        <c:numFmt formatCode="General" sourceLinked="1"/>
        <c:majorTickMark val="out"/>
        <c:minorTickMark val="none"/>
        <c:tickLblPos val="nextTo"/>
        <c:crossAx val="1768556176"/>
        <c:crosses val="max"/>
        <c:crossBetween val="between"/>
      </c:valAx>
      <c:catAx>
        <c:axId val="176855617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54897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B3FFA-9F02-70A8-5935-EA5550704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7E7D8F-4BAE-335F-FEA1-083A9061F1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2F87D-EAF8-CFD2-7C93-3ECFF282E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3CEAA-B4BB-5755-37CE-410A5AD3A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571A1-5EA4-4D4A-EC78-D19B2B9F8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255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6454D-0FD0-E6FD-B694-94C527471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0F5151-DFA1-EB02-79D7-F918F0571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2832DC-5F45-1CFB-47DE-864EDC0BA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B29A7-72D6-3AA3-9248-6D43E7539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FA1B0-7C09-17BE-29EB-8B5457A12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990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AC4DBF-4346-3FD5-56C0-D5B91335FE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88E405-D466-2DB0-3E60-87019F0157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AD517-D8A5-BD9E-7C37-81E0F5B50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DA8B5-E488-6FD9-319C-6D0E67F05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BEB2B-0E8B-B65B-2282-0BE965868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08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8BB47-DC38-C53B-324F-0052A6189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B601B-FEAB-6F07-699C-43D30BDC8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17D95-076A-509C-280D-F93A85807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4D5A2-DB93-EA52-0D23-03E936B4C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8014AE-44DE-5FE0-626F-B81732898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807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14B77-6F74-65CC-BE7C-11BA2EB54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3A04AF-5DE2-60CC-E838-B850D8C39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9A3DC-7600-CC0E-480B-5CE94A510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FEF8F-0B05-894E-7CD8-37762C438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E3266-ADB7-12CC-305F-CC63D4CC2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36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4C0DE-C250-94F6-61B7-7FCEB313C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30DE6-D4CA-BC37-8F2D-0CF64A8485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39D92E-7111-94F3-3A2C-EEBED7436F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71A7C6-BF2A-A2C8-A324-E54FB5DE8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7B1E38-25CC-4147-F7CA-DE57BEE2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33BB0-0C08-B7B1-6E4E-9533A87B9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431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A4C27-0E99-13D3-1F20-9EE9FF555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E4ACDA-EF9B-6EE2-7E6C-62413D645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C9FA92-EA4E-D25A-8493-8F851BCE20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D14206-608A-B67F-AEF9-409EF1286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E9BFB6-4A8A-5019-DF4B-408698256E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D1CDFC-434A-77D6-2D78-76BB0FDEE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6CD92E-A0C4-8C1C-C098-C40CA04BD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54D838-93E8-4F0E-A86F-C9CCDA51D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080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AC4A9-B5A7-5776-701F-5B1ED8D7A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2CF0B0-41AA-EF44-2572-1BA299A99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33E865-4BCA-8176-6EA6-F11461672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2202B0-3849-C411-20CF-32CF8E69C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73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C31A51-9F5B-A921-C2DB-2449624EA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AF4711-3F04-032F-0E47-078A5B36C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11763E-D80E-822D-6301-EAB0AD225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59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8CB82-14A4-6ECE-7088-FEB916194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5CCAB-A27C-A582-6E2E-79BFB69AD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DA629A-0503-6472-DF1A-2F4BD778AC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10525E-2715-AC42-8779-E3BA76B31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0CE0A7-CC95-AE88-30B4-8F6D4D73F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0B533D-F934-BC8A-88ED-9F5111442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079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C8CF2-A9D5-ED44-ADAC-8A9E3B982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E80209-C613-A05E-28A4-A2033512A6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5348F9-84D4-DF48-7269-4CAE23958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9EE019-A8D7-0AF9-5CC9-46754E441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3E842A-780D-8B7D-AA9E-FAFCB4783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0BECFD-8610-A919-4486-309C0DE24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32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084688-AE71-6643-D7D8-CDB12DFF0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9FB24-129D-2B60-6622-DB3027A12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0A4EB-3F42-3F47-39F6-5F649E15E7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8789F-F040-1246-9F38-E63023A0164B}" type="datetimeFigureOut"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6D9EB-C59A-91EE-4634-49E1126C4E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8CA25-DA9C-0CF9-BF0A-EF7C55C2D3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8C03-D10A-AE46-9567-8D9AA2376A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901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12072-214B-34B9-0483-263E7F504A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 w="3810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7200" b="1" dirty="0"/>
              <a:t>Deep Learning-Image Classification with CNN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BCBB67-62C0-A220-9432-762B0C346E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2890" y="3812656"/>
            <a:ext cx="3631914" cy="2133599"/>
          </a:xfrm>
          <a:ln w="3810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3000" b="1" dirty="0"/>
              <a:t>Group 4</a:t>
            </a:r>
          </a:p>
          <a:p>
            <a:r>
              <a:rPr lang="en-US" dirty="0"/>
              <a:t>Armando Lopo</a:t>
            </a:r>
          </a:p>
          <a:p>
            <a:r>
              <a:rPr lang="en-US" dirty="0"/>
              <a:t>Felipe Franca Doria</a:t>
            </a:r>
          </a:p>
          <a:p>
            <a:r>
              <a:rPr lang="en-US" dirty="0"/>
              <a:t>Quincy </a:t>
            </a:r>
            <a:r>
              <a:rPr lang="en-US" dirty="0" err="1"/>
              <a:t>Ejaita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999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A9FFF-7619-CB38-0666-4D203EF0F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Autofit/>
          </a:bodyPr>
          <a:lstStyle/>
          <a:p>
            <a:pPr algn="ctr"/>
            <a:r>
              <a:rPr lang="en-US" sz="4200" b="1" dirty="0"/>
              <a:t>Our finely-tuned model achieves an accuracy of 84% on the test set, with a test-set loss of 0.47.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357D3-F47B-4B40-495D-B5DA98634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96" y="1825625"/>
            <a:ext cx="5257800" cy="4351338"/>
          </a:xfrm>
          <a:ln w="38100" cmpd="sng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>
            <a:normAutofit fontScale="92500" lnSpcReduction="10000"/>
          </a:bodyPr>
          <a:lstStyle/>
          <a:p>
            <a:pPr algn="just"/>
            <a:endParaRPr lang="en-US" dirty="0"/>
          </a:p>
          <a:p>
            <a:pPr algn="just"/>
            <a:r>
              <a:rPr lang="en-US" dirty="0"/>
              <a:t>We tested 19 models.</a:t>
            </a:r>
          </a:p>
          <a:p>
            <a:pPr algn="just"/>
            <a:r>
              <a:rPr lang="en-US" dirty="0"/>
              <a:t>Fine-tuned the model with a test accuracy of 84% and a test loss of 0.47 with only 277k parameters.</a:t>
            </a:r>
          </a:p>
          <a:p>
            <a:pPr algn="just"/>
            <a:r>
              <a:rPr lang="en-US" dirty="0"/>
              <a:t>VGG19 with 2 unfrozen layers got 85% of test accuracy and 0.50 of test loss.</a:t>
            </a:r>
          </a:p>
          <a:p>
            <a:pPr algn="just"/>
            <a:r>
              <a:rPr lang="en-US" dirty="0"/>
              <a:t>We connected our model to </a:t>
            </a:r>
            <a:r>
              <a:rPr lang="en-US" dirty="0" err="1"/>
              <a:t>Gradio</a:t>
            </a:r>
            <a:r>
              <a:rPr lang="en-US" dirty="0"/>
              <a:t> and tested it on classifying our own pets.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165D083-605B-0A17-EA37-54164DAED9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505942"/>
              </p:ext>
            </p:extLst>
          </p:nvPr>
        </p:nvGraphicFramePr>
        <p:xfrm>
          <a:off x="6007184" y="1594433"/>
          <a:ext cx="6184816" cy="27795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79F9478-8F8D-DD77-C7EE-F99AB280BF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9082585"/>
              </p:ext>
            </p:extLst>
          </p:nvPr>
        </p:nvGraphicFramePr>
        <p:xfrm>
          <a:off x="6007183" y="4185462"/>
          <a:ext cx="6184816" cy="27795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59897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9FFBE-F561-AD05-72B3-E531DB4D0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D3F4B-0129-D113-6072-91CF77E27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Autofit/>
          </a:bodyPr>
          <a:lstStyle/>
          <a:p>
            <a:pPr algn="ctr"/>
            <a:r>
              <a:rPr lang="en-US" sz="4200" b="1" dirty="0"/>
              <a:t>The CIFAR-10 dataset is perfectly balanced.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36D81-D0E9-E273-F507-413904B62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2859"/>
            <a:ext cx="11106024" cy="3784768"/>
          </a:xfrm>
          <a:ln w="38100" cmpd="sng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dirty="0"/>
              <a:t>We looked at the shapes of our training and testing data and realized that the second, third, and fourth columns of X will be our input format for the NN.</a:t>
            </a:r>
          </a:p>
          <a:p>
            <a:pPr lvl="3" latinLnBrk="1"/>
            <a:r>
              <a:rPr lang="fr-FR" dirty="0" err="1"/>
              <a:t>X_train</a:t>
            </a:r>
            <a:r>
              <a:rPr lang="fr-FR" dirty="0"/>
              <a:t>:  (50000, 32, 32, 3)</a:t>
            </a:r>
          </a:p>
          <a:p>
            <a:pPr lvl="3" latinLnBrk="1"/>
            <a:r>
              <a:rPr lang="fr-FR" dirty="0" err="1"/>
              <a:t>X_test</a:t>
            </a:r>
            <a:r>
              <a:rPr lang="fr-FR" dirty="0"/>
              <a:t>:  (10000, 32, 32, 3)</a:t>
            </a:r>
          </a:p>
          <a:p>
            <a:pPr lvl="3" latinLnBrk="1"/>
            <a:r>
              <a:rPr lang="fr-FR" dirty="0" err="1"/>
              <a:t>y_train</a:t>
            </a:r>
            <a:r>
              <a:rPr lang="fr-FR" dirty="0"/>
              <a:t>:  (50000, 1)</a:t>
            </a:r>
          </a:p>
          <a:p>
            <a:pPr lvl="3" latinLnBrk="1"/>
            <a:r>
              <a:rPr lang="fr-FR" dirty="0" err="1"/>
              <a:t>y_test</a:t>
            </a:r>
            <a:r>
              <a:rPr lang="fr-FR" dirty="0"/>
              <a:t>:  (10000, 1)</a:t>
            </a:r>
            <a:endParaRPr lang="en-US" dirty="0"/>
          </a:p>
          <a:p>
            <a:r>
              <a:rPr lang="en-US" dirty="0"/>
              <a:t>We also took a look at the dataset classes and found out they are all perfectly balanced.</a:t>
            </a:r>
          </a:p>
        </p:txBody>
      </p:sp>
    </p:spTree>
    <p:extLst>
      <p:ext uri="{BB962C8B-B14F-4D97-AF65-F5344CB8AC3E}">
        <p14:creationId xmlns:p14="http://schemas.microsoft.com/office/powerpoint/2010/main" val="3779642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A0102-90E4-F931-764C-0A8989A76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7FB2A-77A9-C0D9-1815-04A14F7C8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Autofit/>
          </a:bodyPr>
          <a:lstStyle/>
          <a:p>
            <a:pPr algn="ctr"/>
            <a:r>
              <a:rPr lang="en-US" sz="4200" b="1" dirty="0"/>
              <a:t>The CIFAR-10 dataset was well-structured and required no preprocessing.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01185-A62F-73C3-302C-B7189B692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200" y="1690689"/>
            <a:ext cx="7873076" cy="1095720"/>
          </a:xfrm>
          <a:ln w="38100" cmpd="sng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>
            <a:normAutofit lnSpcReduction="10000"/>
          </a:bodyPr>
          <a:lstStyle/>
          <a:p>
            <a:pPr algn="just"/>
            <a:r>
              <a:rPr lang="en-US" dirty="0"/>
              <a:t>We normalized the features for training and testing</a:t>
            </a:r>
          </a:p>
          <a:p>
            <a:pPr lvl="3" algn="just"/>
            <a:r>
              <a:rPr lang="fr-FR" dirty="0" err="1"/>
              <a:t>X_train</a:t>
            </a:r>
            <a:r>
              <a:rPr lang="fr-FR" dirty="0"/>
              <a:t> = </a:t>
            </a:r>
            <a:r>
              <a:rPr lang="fr-FR" dirty="0" err="1"/>
              <a:t>X_train.astype</a:t>
            </a:r>
            <a:r>
              <a:rPr lang="fr-FR" dirty="0"/>
              <a:t>('float32')/255.0</a:t>
            </a:r>
            <a:endParaRPr lang="en-US" dirty="0"/>
          </a:p>
          <a:p>
            <a:pPr lvl="3" algn="just"/>
            <a:r>
              <a:rPr lang="fr-FR" dirty="0" err="1"/>
              <a:t>X_test</a:t>
            </a:r>
            <a:r>
              <a:rPr lang="fr-FR" dirty="0"/>
              <a:t> = X_ </a:t>
            </a:r>
            <a:r>
              <a:rPr lang="fr-FR" dirty="0" err="1"/>
              <a:t>test.astype</a:t>
            </a:r>
            <a:r>
              <a:rPr lang="fr-FR" dirty="0"/>
              <a:t>('float32')/255.0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0C526C-B7EB-18A3-D1D3-91753FD01146}"/>
              </a:ext>
            </a:extLst>
          </p:cNvPr>
          <p:cNvSpPr txBox="1">
            <a:spLocks/>
          </p:cNvSpPr>
          <p:nvPr/>
        </p:nvSpPr>
        <p:spPr>
          <a:xfrm>
            <a:off x="947200" y="2968428"/>
            <a:ext cx="8169043" cy="1435179"/>
          </a:xfrm>
          <a:prstGeom prst="rect">
            <a:avLst/>
          </a:prstGeom>
          <a:ln w="38100" cmpd="sng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Made the target categorical for training and test</a:t>
            </a:r>
          </a:p>
          <a:p>
            <a:pPr lvl="3" algn="just"/>
            <a:r>
              <a:rPr lang="pt-BR" dirty="0" err="1"/>
              <a:t>num_classes</a:t>
            </a:r>
            <a:r>
              <a:rPr lang="pt-BR" dirty="0"/>
              <a:t> = 10</a:t>
            </a:r>
          </a:p>
          <a:p>
            <a:pPr lvl="3" algn="just"/>
            <a:r>
              <a:rPr lang="pt-BR" dirty="0" err="1"/>
              <a:t>y_train_ohe</a:t>
            </a:r>
            <a:r>
              <a:rPr lang="pt-BR" dirty="0"/>
              <a:t> = </a:t>
            </a:r>
            <a:r>
              <a:rPr lang="pt-BR" dirty="0" err="1"/>
              <a:t>to_categorical</a:t>
            </a:r>
            <a:r>
              <a:rPr lang="pt-BR" dirty="0"/>
              <a:t>(</a:t>
            </a:r>
            <a:r>
              <a:rPr lang="pt-BR" dirty="0" err="1"/>
              <a:t>y_train</a:t>
            </a:r>
            <a:r>
              <a:rPr lang="pt-BR" dirty="0"/>
              <a:t>, </a:t>
            </a:r>
            <a:r>
              <a:rPr lang="pt-BR" dirty="0" err="1"/>
              <a:t>num_classes</a:t>
            </a:r>
            <a:r>
              <a:rPr lang="pt-BR" dirty="0"/>
              <a:t>)</a:t>
            </a:r>
          </a:p>
          <a:p>
            <a:pPr lvl="3" algn="just"/>
            <a:r>
              <a:rPr lang="pt-BR" dirty="0" err="1"/>
              <a:t>y_test_ohe</a:t>
            </a:r>
            <a:r>
              <a:rPr lang="pt-BR" dirty="0"/>
              <a:t> = </a:t>
            </a:r>
            <a:r>
              <a:rPr lang="pt-BR" dirty="0" err="1"/>
              <a:t>to_categorical</a:t>
            </a:r>
            <a:r>
              <a:rPr lang="pt-BR" dirty="0"/>
              <a:t>(y_ </a:t>
            </a:r>
            <a:r>
              <a:rPr lang="pt-BR" dirty="0" err="1"/>
              <a:t>test</a:t>
            </a:r>
            <a:r>
              <a:rPr lang="pt-BR" dirty="0"/>
              <a:t>, </a:t>
            </a:r>
            <a:r>
              <a:rPr lang="pt-BR" dirty="0" err="1"/>
              <a:t>num_classes</a:t>
            </a:r>
            <a:r>
              <a:rPr lang="pt-BR" dirty="0"/>
              <a:t>)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99939B-D327-FFF4-7671-288BBA033115}"/>
              </a:ext>
            </a:extLst>
          </p:cNvPr>
          <p:cNvSpPr txBox="1">
            <a:spLocks/>
          </p:cNvSpPr>
          <p:nvPr/>
        </p:nvSpPr>
        <p:spPr>
          <a:xfrm>
            <a:off x="947200" y="4568971"/>
            <a:ext cx="11030833" cy="2074054"/>
          </a:xfrm>
          <a:prstGeom prst="rect">
            <a:avLst/>
          </a:prstGeom>
          <a:ln w="38100" cmpd="sng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The load already split the data into 50,000 training and 10,000 for testing.</a:t>
            </a:r>
          </a:p>
          <a:p>
            <a:pPr lvl="4" algn="just"/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), (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) = cifar10.load_data()</a:t>
            </a:r>
          </a:p>
          <a:p>
            <a:pPr algn="just"/>
            <a:r>
              <a:rPr lang="en-US" dirty="0"/>
              <a:t>When fitting our models, we select 10 % of the training as a validation</a:t>
            </a:r>
          </a:p>
          <a:p>
            <a:pPr lvl="4"/>
            <a:r>
              <a:rPr lang="en-US" dirty="0"/>
              <a:t>challenger8.fit(</a:t>
            </a:r>
            <a:r>
              <a:rPr lang="en-US" dirty="0" err="1"/>
              <a:t>X_train</a:t>
            </a:r>
            <a:r>
              <a:rPr lang="en-US" dirty="0"/>
              <a:t>,  </a:t>
            </a:r>
            <a:r>
              <a:rPr lang="en-US" dirty="0" err="1"/>
              <a:t>y_train_ohe</a:t>
            </a:r>
            <a:r>
              <a:rPr lang="en-US" dirty="0"/>
              <a:t>, </a:t>
            </a:r>
            <a:r>
              <a:rPr lang="en-US" dirty="0" err="1"/>
              <a:t>validation_split</a:t>
            </a:r>
            <a:r>
              <a:rPr lang="en-US" dirty="0"/>
              <a:t>=0.1,  epochs=80, </a:t>
            </a:r>
            <a:r>
              <a:rPr lang="en-US" dirty="0" err="1"/>
              <a:t>batch_size</a:t>
            </a:r>
            <a:r>
              <a:rPr lang="en-US" dirty="0"/>
              <a:t>=128, callbacks=[</a:t>
            </a:r>
            <a:r>
              <a:rPr lang="en-US" dirty="0" err="1"/>
              <a:t>early_stop</a:t>
            </a:r>
            <a:r>
              <a:rPr lang="en-US" dirty="0"/>
              <a:t>, </a:t>
            </a:r>
            <a:r>
              <a:rPr lang="en-US" dirty="0" err="1"/>
              <a:t>reduce_lr</a:t>
            </a:r>
            <a:r>
              <a:rPr lang="en-US" dirty="0"/>
              <a:t>], verbose=1)</a:t>
            </a:r>
          </a:p>
        </p:txBody>
      </p:sp>
    </p:spTree>
    <p:extLst>
      <p:ext uri="{BB962C8B-B14F-4D97-AF65-F5344CB8AC3E}">
        <p14:creationId xmlns:p14="http://schemas.microsoft.com/office/powerpoint/2010/main" val="582783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964A7-2514-E0EC-F5DE-E9087A1D6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D4029-54D9-60FB-92BC-3B71F550A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908" y="1"/>
            <a:ext cx="10634892" cy="1690688"/>
          </a:xfrm>
        </p:spPr>
        <p:txBody>
          <a:bodyPr>
            <a:noAutofit/>
          </a:bodyPr>
          <a:lstStyle/>
          <a:p>
            <a:pPr algn="ctr"/>
            <a:r>
              <a:rPr lang="en-US" sz="4200" b="1" dirty="0"/>
              <a:t>The team demonstrated strong compatibility, and all deliverables and goals are completed on time.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54D59-67A9-D074-CF63-88366D49C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78" y="1638093"/>
            <a:ext cx="11525792" cy="1242268"/>
          </a:xfrm>
          <a:ln w="38100" cmpd="sng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Workflow plan</a:t>
            </a:r>
          </a:p>
          <a:p>
            <a:pPr lvl="1"/>
            <a:r>
              <a:rPr lang="en-US" dirty="0"/>
              <a:t>Planned pipeline: data - preprocessing - split - CNN - tuning - transfer learning - presentation.</a:t>
            </a:r>
          </a:p>
          <a:p>
            <a:pPr lvl="1"/>
            <a:r>
              <a:rPr lang="en-US" dirty="0"/>
              <a:t>We added a daily tracker + quick check-ins to re-prioritize fast and maintain good pacing.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8739C2-C384-7D9D-035A-3AD7EAED8276}"/>
              </a:ext>
            </a:extLst>
          </p:cNvPr>
          <p:cNvSpPr txBox="1">
            <a:spLocks/>
          </p:cNvSpPr>
          <p:nvPr/>
        </p:nvSpPr>
        <p:spPr>
          <a:xfrm>
            <a:off x="459377" y="3379875"/>
            <a:ext cx="11525792" cy="969104"/>
          </a:xfrm>
          <a:prstGeom prst="rect">
            <a:avLst/>
          </a:prstGeom>
          <a:ln w="38100" cmpd="sng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Teamwork</a:t>
            </a:r>
          </a:p>
          <a:p>
            <a:pPr lvl="1"/>
            <a:r>
              <a:rPr lang="en-US" dirty="0"/>
              <a:t>Daily visibility (X = </a:t>
            </a:r>
            <a:r>
              <a:rPr lang="en-US" dirty="0" err="1"/>
              <a:t>idone</a:t>
            </a:r>
            <a:r>
              <a:rPr lang="en-US" dirty="0"/>
              <a:t>, O = in-progress, ‘-’ = not started) kept everyone aligned and prevented duplicate work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2F454CB-B79D-AD91-5F2B-CA71FB8163EA}"/>
              </a:ext>
            </a:extLst>
          </p:cNvPr>
          <p:cNvSpPr txBox="1">
            <a:spLocks/>
          </p:cNvSpPr>
          <p:nvPr/>
        </p:nvSpPr>
        <p:spPr>
          <a:xfrm>
            <a:off x="459377" y="4848493"/>
            <a:ext cx="11525792" cy="1767844"/>
          </a:xfrm>
          <a:prstGeom prst="rect">
            <a:avLst/>
          </a:prstGeom>
          <a:ln w="38100" cmpd="sng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Risk management</a:t>
            </a:r>
          </a:p>
          <a:p>
            <a:pPr lvl="1"/>
            <a:r>
              <a:rPr lang="en-US" dirty="0"/>
              <a:t>Risks: long training time, overfitting/weak generalization, and version/merge conflicts</a:t>
            </a:r>
          </a:p>
          <a:p>
            <a:pPr lvl="1"/>
            <a:r>
              <a:rPr lang="en-US" dirty="0"/>
              <a:t>Mitigation: early baseline + validation tracking (early stopping), frequent check-ups, and updates on model tweaks and changes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829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8F150-CAC0-7C53-B99F-8A3F06588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5CB2D-CC01-1011-D10E-FDDE2005C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Autofit/>
          </a:bodyPr>
          <a:lstStyle/>
          <a:p>
            <a:pPr algn="ctr"/>
            <a:r>
              <a:rPr lang="en-US" sz="4200" b="1" dirty="0"/>
              <a:t>Deliverables timeline.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C15CBBC-16F8-26DF-6577-B862BE981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962" y="5242149"/>
            <a:ext cx="6933781" cy="9692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74A2DAD-5481-F5A4-2EC5-26EA27542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962" y="1852876"/>
            <a:ext cx="8967129" cy="312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204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9B2E3-2B1E-EF71-250F-6AA97C5E4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AB48E-6904-5BDA-00AD-ED3076A30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Autofit/>
          </a:bodyPr>
          <a:lstStyle/>
          <a:p>
            <a:pPr algn="ctr"/>
            <a:r>
              <a:rPr lang="en-US" sz="4200" b="1" dirty="0"/>
              <a:t>Major obstacles is time and experience.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0B45D-0488-3051-3E0F-6BAD43508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6102" y="2818172"/>
            <a:ext cx="8398564" cy="2121576"/>
          </a:xfrm>
          <a:ln w="38100" cmpd="sng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dirty="0"/>
              <a:t>There were many obstacles, but the main ones were:</a:t>
            </a:r>
          </a:p>
          <a:p>
            <a:pPr lvl="1"/>
            <a:r>
              <a:rPr lang="en-US" dirty="0"/>
              <a:t>Time.</a:t>
            </a:r>
          </a:p>
          <a:p>
            <a:pPr lvl="1"/>
            <a:r>
              <a:rPr lang="en-US" dirty="0"/>
              <a:t>Experience. </a:t>
            </a:r>
          </a:p>
          <a:p>
            <a:r>
              <a:rPr lang="en-US" dirty="0"/>
              <a:t>This was interesting and motivating</a:t>
            </a:r>
          </a:p>
        </p:txBody>
      </p:sp>
    </p:spTree>
    <p:extLst>
      <p:ext uri="{BB962C8B-B14F-4D97-AF65-F5344CB8AC3E}">
        <p14:creationId xmlns:p14="http://schemas.microsoft.com/office/powerpoint/2010/main" val="1097505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F7D4E-505A-A7AF-5E5D-E967563A0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DED63-58B7-AC5F-D1D4-5CCBCAD1F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Autofit/>
          </a:bodyPr>
          <a:lstStyle/>
          <a:p>
            <a:pPr algn="ctr"/>
            <a:r>
              <a:rPr lang="en-US" sz="4200" b="1" dirty="0"/>
              <a:t>Conclusion and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1506C-42A9-EEF8-0E8B-8B2404EBB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2859"/>
            <a:ext cx="11106024" cy="2876423"/>
          </a:xfrm>
          <a:ln w="38100" cmpd="sng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dirty="0"/>
              <a:t>Our finely-tuned model achieves an accuracy of 84% on the test set, with a test-set loss of 0.47.</a:t>
            </a:r>
          </a:p>
          <a:p>
            <a:r>
              <a:rPr lang="en-US" dirty="0"/>
              <a:t>We could get more accuracy and a smaller loss if we used more neurons or </a:t>
            </a:r>
            <a:r>
              <a:rPr lang="en-US" dirty="0" err="1"/>
              <a:t>triedto</a:t>
            </a:r>
            <a:r>
              <a:rPr lang="en-US" dirty="0"/>
              <a:t> fine tune the transfer model better.</a:t>
            </a:r>
          </a:p>
          <a:p>
            <a:r>
              <a:rPr lang="en-US" dirty="0"/>
              <a:t>We connected our model to </a:t>
            </a:r>
            <a:r>
              <a:rPr lang="en-US" dirty="0" err="1"/>
              <a:t>Gradio</a:t>
            </a:r>
            <a:r>
              <a:rPr lang="en-US" dirty="0"/>
              <a:t> and tested it on classifying our own pets.</a:t>
            </a:r>
          </a:p>
        </p:txBody>
      </p:sp>
    </p:spTree>
    <p:extLst>
      <p:ext uri="{BB962C8B-B14F-4D97-AF65-F5344CB8AC3E}">
        <p14:creationId xmlns:p14="http://schemas.microsoft.com/office/powerpoint/2010/main" val="30195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ED794-37A7-88B7-1386-7818F1154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6E1F1-ABA7-9493-B9BD-D8E4C8072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Autofit/>
          </a:bodyPr>
          <a:lstStyle/>
          <a:p>
            <a:pPr algn="ctr"/>
            <a:r>
              <a:rPr lang="en-US" sz="4200" b="1" dirty="0"/>
              <a:t>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6FD172-95CD-26E6-834A-D1C3D1299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19" y="1249081"/>
            <a:ext cx="5340218" cy="26719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C72E17-1E94-4DCC-A6BE-7369A015A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832" y="1182673"/>
            <a:ext cx="6357021" cy="26058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812D634-CBA6-AED8-DA9D-107CFEA69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0889" y="4053503"/>
            <a:ext cx="6707887" cy="255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257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3015</TotalTime>
  <Words>594</Words>
  <Application>Microsoft Office PowerPoint</Application>
  <PresentationFormat>Widescreen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Deep Learning-Image Classification with CNN</vt:lpstr>
      <vt:lpstr>Our finely-tuned model achieves an accuracy of 84% on the test set, with a test-set loss of 0.47.</vt:lpstr>
      <vt:lpstr>The CIFAR-10 dataset is perfectly balanced. </vt:lpstr>
      <vt:lpstr>The CIFAR-10 dataset was well-structured and required no preprocessing. </vt:lpstr>
      <vt:lpstr>The team demonstrated strong compatibility, and all deliverables and goals are completed on time.</vt:lpstr>
      <vt:lpstr>Deliverables timeline.</vt:lpstr>
      <vt:lpstr>Major obstacles is time and experience. </vt:lpstr>
      <vt:lpstr>Conclusion and insights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Carlos Fenollosa</dc:creator>
  <cp:lastModifiedBy>Felipe França Doria</cp:lastModifiedBy>
  <cp:revision>12</cp:revision>
  <dcterms:created xsi:type="dcterms:W3CDTF">2024-10-03T09:08:22Z</dcterms:created>
  <dcterms:modified xsi:type="dcterms:W3CDTF">2026-01-30T15:16:43Z</dcterms:modified>
</cp:coreProperties>
</file>

<file path=docProps/thumbnail.jpeg>
</file>